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87" r:id="rId3"/>
    <p:sldId id="288" r:id="rId4"/>
    <p:sldId id="289" r:id="rId5"/>
    <p:sldId id="281" r:id="rId6"/>
    <p:sldId id="272" r:id="rId7"/>
    <p:sldId id="274" r:id="rId8"/>
    <p:sldId id="275" r:id="rId9"/>
    <p:sldId id="276" r:id="rId10"/>
    <p:sldId id="271" r:id="rId11"/>
    <p:sldId id="285" r:id="rId12"/>
    <p:sldId id="290" r:id="rId13"/>
    <p:sldId id="291" r:id="rId14"/>
    <p:sldId id="292" r:id="rId15"/>
    <p:sldId id="293" r:id="rId16"/>
    <p:sldId id="277" r:id="rId17"/>
    <p:sldId id="278" r:id="rId18"/>
    <p:sldId id="279" r:id="rId19"/>
    <p:sldId id="257" r:id="rId20"/>
    <p:sldId id="280" r:id="rId21"/>
    <p:sldId id="283" r:id="rId22"/>
    <p:sldId id="286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8701C6-8DBC-4247-AA6F-1FD03C297516}" v="35" dt="2019-05-20T10:36:21.0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rina Schilling" userId="29ab0a867c410a7e" providerId="LiveId" clId="{7A8701C6-8DBC-4247-AA6F-1FD03C297516}"/>
    <pc:docChg chg="custSel addSld modSld">
      <pc:chgData name="Katerina Schilling" userId="29ab0a867c410a7e" providerId="LiveId" clId="{7A8701C6-8DBC-4247-AA6F-1FD03C297516}" dt="2019-05-20T10:36:21.127" v="34" actId="20577"/>
      <pc:docMkLst>
        <pc:docMk/>
      </pc:docMkLst>
      <pc:sldChg chg="addSp modSp add modNotes">
        <pc:chgData name="Katerina Schilling" userId="29ab0a867c410a7e" providerId="LiveId" clId="{7A8701C6-8DBC-4247-AA6F-1FD03C297516}" dt="2019-05-20T10:35:47.916" v="4" actId="20577"/>
        <pc:sldMkLst>
          <pc:docMk/>
          <pc:sldMk cId="658652829" sldId="287"/>
        </pc:sldMkLst>
        <pc:picChg chg="add mod">
          <ac:chgData name="Katerina Schilling" userId="29ab0a867c410a7e" providerId="LiveId" clId="{7A8701C6-8DBC-4247-AA6F-1FD03C297516}" dt="2019-05-20T10:35:47.656" v="2"/>
          <ac:picMkLst>
            <pc:docMk/>
            <pc:sldMk cId="658652829" sldId="287"/>
            <ac:picMk id="3" creationId="{95B7305D-58DE-4531-8435-F0C2F7F14C4A}"/>
          </ac:picMkLst>
        </pc:picChg>
      </pc:sldChg>
      <pc:sldChg chg="addSp modSp add modNotes">
        <pc:chgData name="Katerina Schilling" userId="29ab0a867c410a7e" providerId="LiveId" clId="{7A8701C6-8DBC-4247-AA6F-1FD03C297516}" dt="2019-05-20T10:35:48.336" v="9" actId="20577"/>
        <pc:sldMkLst>
          <pc:docMk/>
          <pc:sldMk cId="2162579802" sldId="288"/>
        </pc:sldMkLst>
        <pc:picChg chg="add mod">
          <ac:chgData name="Katerina Schilling" userId="29ab0a867c410a7e" providerId="LiveId" clId="{7A8701C6-8DBC-4247-AA6F-1FD03C297516}" dt="2019-05-20T10:35:48.111" v="7"/>
          <ac:picMkLst>
            <pc:docMk/>
            <pc:sldMk cId="2162579802" sldId="288"/>
            <ac:picMk id="3" creationId="{850DCE15-3A0F-472B-8D66-95CBCB94EFC1}"/>
          </ac:picMkLst>
        </pc:picChg>
      </pc:sldChg>
      <pc:sldChg chg="addSp modSp add modNotes">
        <pc:chgData name="Katerina Schilling" userId="29ab0a867c410a7e" providerId="LiveId" clId="{7A8701C6-8DBC-4247-AA6F-1FD03C297516}" dt="2019-05-20T10:35:48.689" v="14" actId="20577"/>
        <pc:sldMkLst>
          <pc:docMk/>
          <pc:sldMk cId="3260177244" sldId="289"/>
        </pc:sldMkLst>
        <pc:picChg chg="add mod">
          <ac:chgData name="Katerina Schilling" userId="29ab0a867c410a7e" providerId="LiveId" clId="{7A8701C6-8DBC-4247-AA6F-1FD03C297516}" dt="2019-05-20T10:35:48.540" v="12"/>
          <ac:picMkLst>
            <pc:docMk/>
            <pc:sldMk cId="3260177244" sldId="289"/>
            <ac:picMk id="3" creationId="{D5DE34DF-3A6E-47A4-95AC-E3C656E451CD}"/>
          </ac:picMkLst>
        </pc:picChg>
      </pc:sldChg>
      <pc:sldChg chg="addSp modSp add modNotes">
        <pc:chgData name="Katerina Schilling" userId="29ab0a867c410a7e" providerId="LiveId" clId="{7A8701C6-8DBC-4247-AA6F-1FD03C297516}" dt="2019-05-20T10:36:19.856" v="19" actId="20577"/>
        <pc:sldMkLst>
          <pc:docMk/>
          <pc:sldMk cId="1717802202" sldId="290"/>
        </pc:sldMkLst>
        <pc:picChg chg="add mod">
          <ac:chgData name="Katerina Schilling" userId="29ab0a867c410a7e" providerId="LiveId" clId="{7A8701C6-8DBC-4247-AA6F-1FD03C297516}" dt="2019-05-20T10:36:19.738" v="17"/>
          <ac:picMkLst>
            <pc:docMk/>
            <pc:sldMk cId="1717802202" sldId="290"/>
            <ac:picMk id="3" creationId="{652386C5-1B5A-4142-B32F-CBF87E23C49D}"/>
          </ac:picMkLst>
        </pc:picChg>
      </pc:sldChg>
      <pc:sldChg chg="addSp modSp add modNotes">
        <pc:chgData name="Katerina Schilling" userId="29ab0a867c410a7e" providerId="LiveId" clId="{7A8701C6-8DBC-4247-AA6F-1FD03C297516}" dt="2019-05-20T10:36:20.288" v="24" actId="20577"/>
        <pc:sldMkLst>
          <pc:docMk/>
          <pc:sldMk cId="3177884309" sldId="291"/>
        </pc:sldMkLst>
        <pc:picChg chg="add mod">
          <ac:chgData name="Katerina Schilling" userId="29ab0a867c410a7e" providerId="LiveId" clId="{7A8701C6-8DBC-4247-AA6F-1FD03C297516}" dt="2019-05-20T10:36:20.073" v="22"/>
          <ac:picMkLst>
            <pc:docMk/>
            <pc:sldMk cId="3177884309" sldId="291"/>
            <ac:picMk id="3" creationId="{822D4950-F877-46A1-9EDD-A7AD6225D3F5}"/>
          </ac:picMkLst>
        </pc:picChg>
      </pc:sldChg>
      <pc:sldChg chg="addSp modSp add modNotes">
        <pc:chgData name="Katerina Schilling" userId="29ab0a867c410a7e" providerId="LiveId" clId="{7A8701C6-8DBC-4247-AA6F-1FD03C297516}" dt="2019-05-20T10:36:20.687" v="29" actId="20577"/>
        <pc:sldMkLst>
          <pc:docMk/>
          <pc:sldMk cId="2342787857" sldId="292"/>
        </pc:sldMkLst>
        <pc:picChg chg="add mod">
          <ac:chgData name="Katerina Schilling" userId="29ab0a867c410a7e" providerId="LiveId" clId="{7A8701C6-8DBC-4247-AA6F-1FD03C297516}" dt="2019-05-20T10:36:20.456" v="27"/>
          <ac:picMkLst>
            <pc:docMk/>
            <pc:sldMk cId="2342787857" sldId="292"/>
            <ac:picMk id="3" creationId="{8F719903-2D18-4596-92E7-DA99B7129A9F}"/>
          </ac:picMkLst>
        </pc:picChg>
      </pc:sldChg>
      <pc:sldChg chg="addSp modSp add modNotes">
        <pc:chgData name="Katerina Schilling" userId="29ab0a867c410a7e" providerId="LiveId" clId="{7A8701C6-8DBC-4247-AA6F-1FD03C297516}" dt="2019-05-20T10:36:21.127" v="34" actId="20577"/>
        <pc:sldMkLst>
          <pc:docMk/>
          <pc:sldMk cId="1541420708" sldId="293"/>
        </pc:sldMkLst>
        <pc:picChg chg="add mod">
          <ac:chgData name="Katerina Schilling" userId="29ab0a867c410a7e" providerId="LiveId" clId="{7A8701C6-8DBC-4247-AA6F-1FD03C297516}" dt="2019-05-20T10:36:20.960" v="32"/>
          <ac:picMkLst>
            <pc:docMk/>
            <pc:sldMk cId="1541420708" sldId="293"/>
            <ac:picMk id="3" creationId="{4B6F794D-CE75-42E8-8222-C0A74FBF8F8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58B0B-9133-41F3-9E7F-D4457466CC4D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46C08-17F8-4A37-817C-CE1996ED80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9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stops water utilities from attracting talent?
https://www.polleverywhere.com/multiple_choice_polls/MFb1g39kAQf8gdnO3cECe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46C08-17F8-4A37-817C-CE1996ED80EA}" type="slidenum">
              <a:rPr lang="en-US" smtClean="0"/>
              <a:t>2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18C0E83-5360-44A6-AFE5-C24D7192273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8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If you compare the complex management skills of the senior management team of a sizeable Eastern European water utility (10 million-euro turnover, 500 employees) to the management team of a similar-size company in a private competitive market in the same region, would you say that?
https://www.polleverywhere.com/multiple_choice_polls/MhpCo6ggU9b6LQGOGySBm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46C08-17F8-4A37-817C-CE1996ED80EA}" type="slidenum">
              <a:rPr lang="en-US" smtClean="0"/>
              <a:t>3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673DE4F-E2C8-426A-B988-5944DDD7E85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10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If you were (are) a CEO of a large water utility what would be the most desired skills and characteristics of your senior and mid-level managers?
https://www.polleverywhere.com/free_text_polls/TjKIsBmolnyJOOF0aGzxj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46C08-17F8-4A37-817C-CE1996ED80EA}" type="slidenum">
              <a:rPr lang="en-US" smtClean="0"/>
              <a:t>4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8F6923-F8C6-4EED-B708-222EA7EB8B1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14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Identify the skills that are most often needed but absent in a mid-level utility manager (or a senior expert) on her/his path to a senior-manager role in a water utility (technical director, commercial director, CEO)?
https://www.polleverywhere.com/free_text_polls/ufRKMYZelrzVHMZAVv4hs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46C08-17F8-4A37-817C-CE1996ED80EA}" type="slidenum">
              <a:rPr lang="en-US" smtClean="0"/>
              <a:t>12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28952D9-69E9-4AE1-B16F-6B15EF7BD4B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1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is the most effective and efficient way of gaining comprehensive management expertise?
https://www.polleverywhere.com/multiple_choice_polls/HF6Sx3DW1yaOT6RDfdTTA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46C08-17F8-4A37-817C-CE1996ED80EA}" type="slidenum">
              <a:rPr lang="en-US" smtClean="0"/>
              <a:t>13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FD997B0-FC48-49E6-A29B-07952F5775E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57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If you are/were the CEO of a large Eastern European water utility how much would you be willing to pay for a promising junior manager to attend a comprehensive Diploma Programme in Utility Management 2-3 years modular programme delivered via a combination of on-campus and distance learning?
https://www.polleverywhere.com/free_text_polls/GPgqcnsBpVC4P8j1PaBeO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46C08-17F8-4A37-817C-CE1996ED80EA}" type="slidenum">
              <a:rPr lang="en-US" smtClean="0"/>
              <a:t>14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73ADA8-BDEA-4000-BAC4-839ABCFA239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64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If you are/were a mid-level manager (expert) who considers attending a comprehensive Diploma course in Utility Management how much time would you be able and willing to devote to participation and remote learning per year (assume 2 years in total)?
https://www.polleverywhere.com/free_text_polls/wLxNaFCL26BKj8Z51fTZ3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46C08-17F8-4A37-817C-CE1996ED80EA}" type="slidenum">
              <a:rPr lang="en-US" smtClean="0"/>
              <a:t>15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B42954-0F14-43EB-8C95-093FE1DF33F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2A9E565-23DB-4CE3-B4A7-3C824BB71B9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618E192-B523-41B1-B0B0-6B2E33496C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5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565-23DB-4CE3-B4A7-3C824BB71B9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E192-B523-41B1-B0B0-6B2E33496C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5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565-23DB-4CE3-B4A7-3C824BB71B9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E192-B523-41B1-B0B0-6B2E33496C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565-23DB-4CE3-B4A7-3C824BB71B9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E192-B523-41B1-B0B0-6B2E33496C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8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565-23DB-4CE3-B4A7-3C824BB71B9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E192-B523-41B1-B0B0-6B2E33496C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1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565-23DB-4CE3-B4A7-3C824BB71B9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E192-B523-41B1-B0B0-6B2E33496C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3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565-23DB-4CE3-B4A7-3C824BB71B9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E192-B523-41B1-B0B0-6B2E33496C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8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565-23DB-4CE3-B4A7-3C824BB71B9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E192-B523-41B1-B0B0-6B2E33496C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0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565-23DB-4CE3-B4A7-3C824BB71B9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E192-B523-41B1-B0B0-6B2E33496C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6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565-23DB-4CE3-B4A7-3C824BB71B9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618E192-B523-41B1-B0B0-6B2E33496C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7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2A9E565-23DB-4CE3-B4A7-3C824BB71B9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618E192-B523-41B1-B0B0-6B2E33496C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70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2A9E565-23DB-4CE3-B4A7-3C824BB71B9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618E192-B523-41B1-B0B0-6B2E33496C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1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2408903"/>
            <a:ext cx="10782300" cy="15731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>Utility Management Training</a:t>
            </a:r>
            <a:br>
              <a:rPr lang="en-US" sz="6000" b="1" dirty="0"/>
            </a:br>
            <a:r>
              <a:rPr lang="en-US" sz="6000" b="1" dirty="0"/>
              <a:t>PollEv Session 1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42375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Done So Far: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352876"/>
            <a:ext cx="10753725" cy="376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g-BG" dirty="0"/>
              <a:t> </a:t>
            </a:r>
            <a:r>
              <a:rPr lang="en-US" dirty="0"/>
              <a:t>Capacity Building Programmes / Trainings: RCDN, D – LeaP, country-specific trainings, corporate training initiatives,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Utility Strengthening Programmes of IFIs and Donors: corporate strengthening, FOPIPs,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Peer-to-peer exchanges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CAPEX financing combined with capacity strengthening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Private sector involvement through concessions and management contracts</a:t>
            </a:r>
          </a:p>
        </p:txBody>
      </p:sp>
    </p:spTree>
    <p:extLst>
      <p:ext uri="{BB962C8B-B14F-4D97-AF65-F5344CB8AC3E}">
        <p14:creationId xmlns:p14="http://schemas.microsoft.com/office/powerpoint/2010/main" val="9603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2408903"/>
            <a:ext cx="10782300" cy="15731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>Utility Management Training</a:t>
            </a:r>
            <a:br>
              <a:rPr lang="en-US" sz="6000" b="1" dirty="0"/>
            </a:br>
            <a:r>
              <a:rPr lang="en-US" sz="6000" b="1" dirty="0"/>
              <a:t>PollEv Session 2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022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52386C5-1B5A-4142-B32F-CBF87E23C49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22D4950-F877-46A1-9EDD-A7AD6225D3F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F719903-2D18-4596-92E7-DA99B7129A9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B6F794D-CE75-42E8-8222-C0A74FBF8F8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013" y="658762"/>
            <a:ext cx="10782300" cy="544707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Can we do something that: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000" b="1" dirty="0"/>
              <a:t>(1) specifically targets current and future utility managers</a:t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(2) covers technical, commercial, financial and organizational aspects</a:t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(3) is affordable ($ and time)</a:t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(4) is (regionally) recognized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13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94726"/>
            <a:ext cx="10772775" cy="935977"/>
          </a:xfrm>
        </p:spPr>
        <p:txBody>
          <a:bodyPr/>
          <a:lstStyle/>
          <a:p>
            <a:r>
              <a:rPr lang="en-US" dirty="0"/>
              <a:t>Target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396168"/>
            <a:ext cx="10753725" cy="498835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g-BG" b="1" dirty="0"/>
              <a:t> </a:t>
            </a:r>
            <a:r>
              <a:rPr lang="en-US" b="1" dirty="0"/>
              <a:t>Mid-level managers progressing towards senior management:</a:t>
            </a:r>
          </a:p>
          <a:p>
            <a:pPr lvl="2">
              <a:buFontTx/>
              <a:buChar char="-"/>
            </a:pPr>
            <a:r>
              <a:rPr lang="en-US" b="1" dirty="0"/>
              <a:t>Technical/Operations managers (network managers, plant managers) with limited exposure to financial and commercial areas</a:t>
            </a:r>
          </a:p>
          <a:p>
            <a:pPr lvl="2">
              <a:buFontTx/>
              <a:buChar char="-"/>
            </a:pPr>
            <a:r>
              <a:rPr lang="en-US" b="1" dirty="0"/>
              <a:t>Commercial/Customer-Service/Legal managers with limited understanding of operations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Key experts (compliance officers, process engineers, H&amp;S, legal experts) with limited exposure to management practices (budgeting, people management, etc.)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Newcomers to the water-utility industry (management experience from other sectors but no comprehensive understanding of water-sector specifics)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Public-sector representatives with substantial responsibilities in water (regulatory, policy making, governance, OPE managing authorities, etc.)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Private-sector representatives with dedicated focus on water (product managers of vendors to water utilities)</a:t>
            </a:r>
          </a:p>
        </p:txBody>
      </p:sp>
    </p:spTree>
    <p:extLst>
      <p:ext uri="{BB962C8B-B14F-4D97-AF65-F5344CB8AC3E}">
        <p14:creationId xmlns:p14="http://schemas.microsoft.com/office/powerpoint/2010/main" val="4784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94726"/>
            <a:ext cx="10772775" cy="935977"/>
          </a:xfrm>
        </p:spPr>
        <p:txBody>
          <a:bodyPr/>
          <a:lstStyle/>
          <a:p>
            <a:r>
              <a:rPr lang="en-US" dirty="0"/>
              <a:t>Thematic Coverage (Curriculum)</a:t>
            </a: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CF283D58-52C3-4F1C-8C4D-F17DCA196733}"/>
              </a:ext>
            </a:extLst>
          </p:cNvPr>
          <p:cNvSpPr/>
          <p:nvPr/>
        </p:nvSpPr>
        <p:spPr>
          <a:xfrm>
            <a:off x="580892" y="1704704"/>
            <a:ext cx="5180811" cy="7435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Technical / Operations Management</a:t>
            </a: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A098DDA5-98E3-4205-AB45-85E1AE49FF24}"/>
              </a:ext>
            </a:extLst>
          </p:cNvPr>
          <p:cNvSpPr/>
          <p:nvPr/>
        </p:nvSpPr>
        <p:spPr>
          <a:xfrm>
            <a:off x="6430299" y="1704704"/>
            <a:ext cx="5180811" cy="7435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Economic / Organizational Management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9D085915-82F0-497D-A211-4339CC843216}"/>
              </a:ext>
            </a:extLst>
          </p:cNvPr>
          <p:cNvSpPr/>
          <p:nvPr/>
        </p:nvSpPr>
        <p:spPr>
          <a:xfrm>
            <a:off x="580892" y="3008565"/>
            <a:ext cx="5180810" cy="560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Network Operations</a:t>
            </a: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5CE9B5C7-A343-4107-9327-B884A4911785}"/>
              </a:ext>
            </a:extLst>
          </p:cNvPr>
          <p:cNvSpPr/>
          <p:nvPr/>
        </p:nvSpPr>
        <p:spPr>
          <a:xfrm>
            <a:off x="580892" y="3721404"/>
            <a:ext cx="5180810" cy="560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Plant Operations (PWTP and WWTP)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C6B028A3-B2A8-494D-A36F-6384149354F7}"/>
              </a:ext>
            </a:extLst>
          </p:cNvPr>
          <p:cNvSpPr/>
          <p:nvPr/>
        </p:nvSpPr>
        <p:spPr>
          <a:xfrm>
            <a:off x="580892" y="4429328"/>
            <a:ext cx="5180810" cy="5605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Energy Management *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7CF4DA18-9D12-40D5-9781-F7EDF5CF4CB7}"/>
              </a:ext>
            </a:extLst>
          </p:cNvPr>
          <p:cNvSpPr/>
          <p:nvPr/>
        </p:nvSpPr>
        <p:spPr>
          <a:xfrm>
            <a:off x="580892" y="5142167"/>
            <a:ext cx="5180810" cy="5605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Asset Management and Investment Planning *</a:t>
            </a: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7D9027C1-C9C0-43D9-83CB-20600471B0B8}"/>
              </a:ext>
            </a:extLst>
          </p:cNvPr>
          <p:cNvSpPr/>
          <p:nvPr/>
        </p:nvSpPr>
        <p:spPr>
          <a:xfrm>
            <a:off x="6430298" y="3008565"/>
            <a:ext cx="5180810" cy="560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Financial Management</a:t>
            </a: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41CE1BD4-1E31-4BB9-AF0B-6E9285D26008}"/>
              </a:ext>
            </a:extLst>
          </p:cNvPr>
          <p:cNvSpPr/>
          <p:nvPr/>
        </p:nvSpPr>
        <p:spPr>
          <a:xfrm>
            <a:off x="6430298" y="3721404"/>
            <a:ext cx="5180810" cy="5605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Commercial Management *</a:t>
            </a: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9998760A-31EA-4E7C-A90F-557249BA02C3}"/>
              </a:ext>
            </a:extLst>
          </p:cNvPr>
          <p:cNvSpPr/>
          <p:nvPr/>
        </p:nvSpPr>
        <p:spPr>
          <a:xfrm>
            <a:off x="6430298" y="4429328"/>
            <a:ext cx="5180810" cy="560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Customer Service</a:t>
            </a:r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3CE51062-4426-412B-9E7C-A491A7383CA6}"/>
              </a:ext>
            </a:extLst>
          </p:cNvPr>
          <p:cNvSpPr/>
          <p:nvPr/>
        </p:nvSpPr>
        <p:spPr>
          <a:xfrm>
            <a:off x="6430298" y="5142167"/>
            <a:ext cx="5180810" cy="560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Utility Economics, Regulation and Risk Management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36C6725-EE14-4BAC-ACAD-4D1D33E07901}"/>
              </a:ext>
            </a:extLst>
          </p:cNvPr>
          <p:cNvSpPr/>
          <p:nvPr/>
        </p:nvSpPr>
        <p:spPr>
          <a:xfrm>
            <a:off x="580892" y="6213987"/>
            <a:ext cx="4217250" cy="2851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* Curriculum Available Within D-LeaP</a:t>
            </a:r>
          </a:p>
        </p:txBody>
      </p:sp>
    </p:spTree>
    <p:extLst>
      <p:ext uri="{BB962C8B-B14F-4D97-AF65-F5344CB8AC3E}">
        <p14:creationId xmlns:p14="http://schemas.microsoft.com/office/powerpoint/2010/main" val="34047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46" y="145571"/>
            <a:ext cx="10772775" cy="975306"/>
          </a:xfrm>
        </p:spPr>
        <p:txBody>
          <a:bodyPr>
            <a:noAutofit/>
          </a:bodyPr>
          <a:lstStyle/>
          <a:p>
            <a:r>
              <a:rPr lang="en-US" sz="4000" dirty="0"/>
              <a:t>Making it Practical: Indicative Tools and Techniques to be Introduced within the Utility- Specific Topics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C9F48C9-96A0-4A36-BE3F-7A7CD7B4EE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282789"/>
              </p:ext>
            </p:extLst>
          </p:nvPr>
        </p:nvGraphicFramePr>
        <p:xfrm>
          <a:off x="263320" y="1431260"/>
          <a:ext cx="10753724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431">
                  <a:extLst>
                    <a:ext uri="{9D8B030D-6E8A-4147-A177-3AD203B41FA5}">
                      <a16:colId xmlns:a16="http://schemas.microsoft.com/office/drawing/2014/main" val="2494205268"/>
                    </a:ext>
                  </a:extLst>
                </a:gridCol>
                <a:gridCol w="2688431">
                  <a:extLst>
                    <a:ext uri="{9D8B030D-6E8A-4147-A177-3AD203B41FA5}">
                      <a16:colId xmlns:a16="http://schemas.microsoft.com/office/drawing/2014/main" val="3769921259"/>
                    </a:ext>
                  </a:extLst>
                </a:gridCol>
                <a:gridCol w="2688431">
                  <a:extLst>
                    <a:ext uri="{9D8B030D-6E8A-4147-A177-3AD203B41FA5}">
                      <a16:colId xmlns:a16="http://schemas.microsoft.com/office/drawing/2014/main" val="3292508373"/>
                    </a:ext>
                  </a:extLst>
                </a:gridCol>
                <a:gridCol w="2688431">
                  <a:extLst>
                    <a:ext uri="{9D8B030D-6E8A-4147-A177-3AD203B41FA5}">
                      <a16:colId xmlns:a16="http://schemas.microsoft.com/office/drawing/2014/main" val="234086283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Technical Areas</a:t>
                      </a:r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Economic Areas</a:t>
                      </a:r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67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Operations Management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and Investment Planning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Utility Financial Management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Commercial Management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031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Water Audit approaches and  Water Balance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Energy Audit approaches and Energy Balance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Process Maps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Introduction of Preventative Maintenance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Asset Registers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Condition Assessment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Lifecycle Asset Planning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Investment Programme structuring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Budgeting based on Cost Centres of utility companies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Actuals-vs-Budget processes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Activity Based Costing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Management of Procurement and Stores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Outsourcing decisions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Billed volumes and variance analyses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Transaction reporting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Aged-debt 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358842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E172BA-9EC2-41BC-960F-C2A9F813B776}"/>
              </a:ext>
            </a:extLst>
          </p:cNvPr>
          <p:cNvSpPr txBox="1">
            <a:spLocks/>
          </p:cNvSpPr>
          <p:nvPr/>
        </p:nvSpPr>
        <p:spPr>
          <a:xfrm>
            <a:off x="263320" y="4550883"/>
            <a:ext cx="10753725" cy="1193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One of the core concepts of the proposed approach is the </a:t>
            </a:r>
            <a:r>
              <a:rPr lang="en-US" sz="1600" b="1" dirty="0"/>
              <a:t>link between Management and Operations levels</a:t>
            </a:r>
            <a:r>
              <a:rPr lang="en-US" sz="1600" dirty="0"/>
              <a:t> within utilities. </a:t>
            </a:r>
          </a:p>
        </p:txBody>
      </p:sp>
    </p:spTree>
    <p:extLst>
      <p:ext uri="{BB962C8B-B14F-4D97-AF65-F5344CB8AC3E}">
        <p14:creationId xmlns:p14="http://schemas.microsoft.com/office/powerpoint/2010/main" val="471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5B7305D-58DE-4531-8435-F0C2F7F14C4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5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Convenience and Affordability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352876"/>
            <a:ext cx="10753725" cy="376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g-BG" dirty="0"/>
              <a:t> </a:t>
            </a:r>
            <a:r>
              <a:rPr lang="en-US" dirty="0"/>
              <a:t>Indicative Format and Duration: </a:t>
            </a:r>
          </a:p>
          <a:p>
            <a:pPr>
              <a:buFontTx/>
              <a:buChar char="-"/>
            </a:pPr>
            <a:r>
              <a:rPr lang="en-US" dirty="0"/>
              <a:t> 8 one-week residential modules, one module per quarter</a:t>
            </a:r>
          </a:p>
          <a:p>
            <a:pPr>
              <a:buFontTx/>
              <a:buChar char="-"/>
            </a:pPr>
            <a:r>
              <a:rPr lang="en-US" dirty="0"/>
              <a:t> 5-10 hours per week homework/remote exercises</a:t>
            </a:r>
          </a:p>
          <a:p>
            <a:pPr>
              <a:buFontTx/>
              <a:buChar char="-"/>
            </a:pPr>
            <a:r>
              <a:rPr lang="en-US" dirty="0"/>
              <a:t> Diploma project (base on real case)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Price: up to EUR 10 000 for the full programme</a:t>
            </a:r>
          </a:p>
        </p:txBody>
      </p:sp>
    </p:spTree>
    <p:extLst>
      <p:ext uri="{BB962C8B-B14F-4D97-AF65-F5344CB8AC3E}">
        <p14:creationId xmlns:p14="http://schemas.microsoft.com/office/powerpoint/2010/main" val="39396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875070"/>
            <a:ext cx="10782300" cy="268420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Recognition / Accreditation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000" b="1" dirty="0"/>
              <a:t>Opportunity for jointly-branded programme “IAWD – Sofia University Utility Management Training”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0354C-4DC2-40D0-8C66-51DB45D37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59" y="4187006"/>
            <a:ext cx="5248275" cy="2495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1825CD-18AF-4C4C-8FC3-393E2D0E7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31" y="4187005"/>
            <a:ext cx="4004222" cy="24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UMT Programme: Why Possible?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352876"/>
            <a:ext cx="10753725" cy="376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g-BG" dirty="0"/>
              <a:t> </a:t>
            </a:r>
            <a:r>
              <a:rPr lang="en-US" dirty="0"/>
              <a:t>Network of IAWD/DWP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Availability of D-LeaP Programmes, trainers, d-leap academy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Consistent understanding of the need for a UMT identified through the Benchmarking programme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Aligned strategies of IFIs and donors (?)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Demand from both leading and poorly-performing utilities (?)</a:t>
            </a:r>
          </a:p>
        </p:txBody>
      </p:sp>
    </p:spTree>
    <p:extLst>
      <p:ext uri="{BB962C8B-B14F-4D97-AF65-F5344CB8AC3E}">
        <p14:creationId xmlns:p14="http://schemas.microsoft.com/office/powerpoint/2010/main" val="3842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1484671"/>
            <a:ext cx="10782300" cy="5122606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Everything presented here is just an initial concept. We would like to use the Danube Water Conference to actively brainstorm the idea. Thank you!</a:t>
            </a:r>
            <a:br>
              <a:rPr lang="en-US" sz="6000" b="1" dirty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3600" b="1" dirty="0"/>
              <a:t>D-LeaP Team</a:t>
            </a:r>
            <a:br>
              <a:rPr lang="en-US" sz="3600" b="1" dirty="0"/>
            </a:br>
            <a:r>
              <a:rPr lang="en-US" sz="3600" b="1" dirty="0"/>
              <a:t>Vienna</a:t>
            </a:r>
            <a:br>
              <a:rPr lang="en-US" sz="3600" b="1" dirty="0"/>
            </a:br>
            <a:r>
              <a:rPr lang="en-US" sz="3600" b="1" dirty="0"/>
              <a:t>May 20, 2019</a:t>
            </a:r>
            <a:r>
              <a:rPr lang="en-US" sz="6000" b="1" dirty="0"/>
              <a:t/>
            </a:r>
            <a:br>
              <a:rPr lang="en-US" sz="6000" b="1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46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50DCE15-3A0F-472B-8D66-95CBCB94EFC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5DE34DF-3A6E-47A4-95AC-E3C656E451C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498054"/>
            <a:ext cx="10782300" cy="33528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The Need for and Potential of Developing a Utility Management Programme in the Danube Region</a:t>
            </a:r>
            <a:br>
              <a:rPr lang="en-US" sz="6000" b="1" dirty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2700" b="1" dirty="0"/>
              <a:t>What if it works…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8516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DB0E6A-1A59-4140-8170-B5E1782A3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013" y="1517719"/>
            <a:ext cx="10782300" cy="3352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What is the </a:t>
            </a:r>
            <a:r>
              <a:rPr lang="en-US" sz="6000" b="1" u="sng" dirty="0"/>
              <a:t>single most important reason </a:t>
            </a:r>
            <a:r>
              <a:rPr lang="en-US" sz="6000" b="1" dirty="0"/>
              <a:t>that </a:t>
            </a:r>
            <a:r>
              <a:rPr lang="en-US" sz="6000" b="1" u="sng" dirty="0"/>
              <a:t>stops water utilities </a:t>
            </a:r>
            <a:r>
              <a:rPr lang="en-US" sz="6000" b="1" dirty="0"/>
              <a:t>globally to actively </a:t>
            </a:r>
            <a:r>
              <a:rPr lang="en-US" sz="6000" b="1" u="sng" dirty="0"/>
              <a:t>deploy technologies </a:t>
            </a:r>
            <a:r>
              <a:rPr lang="en-US" sz="6000" b="1" dirty="0"/>
              <a:t>(one-word answer required)?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405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684" y="2585883"/>
            <a:ext cx="10782300" cy="96711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/>
              <a:t>CULTURE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0557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D01A2E-E723-419C-901C-01FDA2F9A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690562"/>
            <a:ext cx="8648700" cy="54768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77025D-523E-4AE7-B503-0296BC087663}"/>
              </a:ext>
            </a:extLst>
          </p:cNvPr>
          <p:cNvSpPr/>
          <p:nvPr/>
        </p:nvSpPr>
        <p:spPr>
          <a:xfrm>
            <a:off x="9379974" y="6302477"/>
            <a:ext cx="2428568" cy="383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Source: Investopedia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255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3d927b3-a3b1-4694-bf11-61c71d7a93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bddca03-f5fa-4d77-a148-3cc434a755a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ba3b16f-104f-4e19-b171-e3bbeb391f9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6ac0454-dad1-45de-82d1-2cdb7b39ab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f2a35ae-ca1f-47c9-898f-08a4cb9ada9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bfa2b0e-c346-4f6d-859e-e5b1aab024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0924088-8d98-44b1-93dd-47eee9dd9dcc"/>
</p:tagLst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527</Words>
  <Application>Microsoft Office PowerPoint</Application>
  <PresentationFormat>Breitbild</PresentationFormat>
  <Paragraphs>89</Paragraphs>
  <Slides>23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Metropolitan</vt:lpstr>
      <vt:lpstr> Utility Management Training PollEv Session 1</vt:lpstr>
      <vt:lpstr>PowerPoint-Präsentation</vt:lpstr>
      <vt:lpstr>PowerPoint-Präsentation</vt:lpstr>
      <vt:lpstr>PowerPoint-Präsentation</vt:lpstr>
      <vt:lpstr>The Need for and Potential of Developing a Utility Management Programme in the Danube Region  What if it works…</vt:lpstr>
      <vt:lpstr>PowerPoint-Präsentation</vt:lpstr>
      <vt:lpstr>What is the single most important reason that stops water utilities globally to actively deploy technologies (one-word answer required)?</vt:lpstr>
      <vt:lpstr>CULTURE</vt:lpstr>
      <vt:lpstr>PowerPoint-Präsentation</vt:lpstr>
      <vt:lpstr>What Have We Done So Far:</vt:lpstr>
      <vt:lpstr> Utility Management Training PollEv Session 2</vt:lpstr>
      <vt:lpstr>PowerPoint-Präsentation</vt:lpstr>
      <vt:lpstr>PowerPoint-Präsentation</vt:lpstr>
      <vt:lpstr>PowerPoint-Präsentation</vt:lpstr>
      <vt:lpstr>PowerPoint-Präsentation</vt:lpstr>
      <vt:lpstr>Can we do something that:  (1) specifically targets current and future utility managers  (2) covers technical, commercial, financial and organizational aspects  (3) is affordable ($ and time)  (4) is (regionally) recognized</vt:lpstr>
      <vt:lpstr>Target Audience</vt:lpstr>
      <vt:lpstr>Thematic Coverage (Curriculum)</vt:lpstr>
      <vt:lpstr>Making it Practical: Indicative Tools and Techniques to be Introduced within the Utility- Specific Topics</vt:lpstr>
      <vt:lpstr>Convenience and Affordability</vt:lpstr>
      <vt:lpstr>Recognition / Accreditation  Opportunity for jointly-branded programme “IAWD – Sofia University Utility Management Training”</vt:lpstr>
      <vt:lpstr>UMT Programme: Why Possible?</vt:lpstr>
      <vt:lpstr>Everything presented here is just an initial concept. We would like to use the Danube Water Conference to actively brainstorm the idea. Thank you!   D-LeaP Team Vienna May 20, 2019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Operations &amp; NRW: Data. Processes. Technology Implementation</dc:title>
  <dc:creator>user-pc</dc:creator>
  <cp:lastModifiedBy>KFP-User</cp:lastModifiedBy>
  <cp:revision>58</cp:revision>
  <dcterms:created xsi:type="dcterms:W3CDTF">2017-02-01T07:51:27Z</dcterms:created>
  <dcterms:modified xsi:type="dcterms:W3CDTF">2019-05-20T13:44:53Z</dcterms:modified>
</cp:coreProperties>
</file>